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Adigiana Toybox" charset="1" panose="02000500000000000000"/>
      <p:regular r:id="rId16"/>
    </p:embeddedFont>
    <p:embeddedFont>
      <p:font typeface="DejaVu Serif Bold" charset="1" panose="02060803050605020204"/>
      <p:regular r:id="rId17"/>
    </p:embeddedFont>
    <p:embeddedFont>
      <p:font typeface="Abril Fatface" charset="1" panose="02000503000000020003"/>
      <p:regular r:id="rId18"/>
    </p:embeddedFont>
    <p:embeddedFont>
      <p:font typeface="Shantell Sans Bold" charset="1" panose="000000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95906" y="2158165"/>
            <a:ext cx="6547836" cy="5970671"/>
          </a:xfrm>
          <a:custGeom>
            <a:avLst/>
            <a:gdLst/>
            <a:ahLst/>
            <a:cxnLst/>
            <a:rect r="r" b="b" t="t" l="l"/>
            <a:pathLst>
              <a:path h="5970671" w="6547836">
                <a:moveTo>
                  <a:pt x="0" y="0"/>
                </a:moveTo>
                <a:lnTo>
                  <a:pt x="6547836" y="0"/>
                </a:lnTo>
                <a:lnTo>
                  <a:pt x="6547836" y="5970670"/>
                </a:lnTo>
                <a:lnTo>
                  <a:pt x="0" y="59706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812764" y="1771380"/>
            <a:ext cx="6466194" cy="6744240"/>
          </a:xfrm>
          <a:custGeom>
            <a:avLst/>
            <a:gdLst/>
            <a:ahLst/>
            <a:cxnLst/>
            <a:rect r="r" b="b" t="t" l="l"/>
            <a:pathLst>
              <a:path h="6744240" w="6466194">
                <a:moveTo>
                  <a:pt x="0" y="0"/>
                </a:moveTo>
                <a:lnTo>
                  <a:pt x="6466194" y="0"/>
                </a:lnTo>
                <a:lnTo>
                  <a:pt x="6466194" y="6744240"/>
                </a:lnTo>
                <a:lnTo>
                  <a:pt x="0" y="67442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185938" y="0"/>
            <a:ext cx="19712613" cy="10424071"/>
          </a:xfrm>
          <a:custGeom>
            <a:avLst/>
            <a:gdLst/>
            <a:ahLst/>
            <a:cxnLst/>
            <a:rect r="r" b="b" t="t" l="l"/>
            <a:pathLst>
              <a:path h="10424071" w="19712613">
                <a:moveTo>
                  <a:pt x="0" y="0"/>
                </a:moveTo>
                <a:lnTo>
                  <a:pt x="19712613" y="0"/>
                </a:lnTo>
                <a:lnTo>
                  <a:pt x="19712613" y="10424071"/>
                </a:lnTo>
                <a:lnTo>
                  <a:pt x="0" y="104240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0999"/>
            </a:blip>
            <a:stretch>
              <a:fillRect l="0" t="-12724" r="0" b="-570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495927" y="8417868"/>
            <a:ext cx="1792073" cy="1869132"/>
          </a:xfrm>
          <a:custGeom>
            <a:avLst/>
            <a:gdLst/>
            <a:ahLst/>
            <a:cxnLst/>
            <a:rect r="r" b="b" t="t" l="l"/>
            <a:pathLst>
              <a:path h="1869132" w="1792073">
                <a:moveTo>
                  <a:pt x="0" y="0"/>
                </a:moveTo>
                <a:lnTo>
                  <a:pt x="1792073" y="0"/>
                </a:lnTo>
                <a:lnTo>
                  <a:pt x="1792073" y="1869132"/>
                </a:lnTo>
                <a:lnTo>
                  <a:pt x="0" y="18691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000845" y="2347788"/>
            <a:ext cx="14286309" cy="49619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59"/>
              </a:lnSpc>
            </a:pPr>
          </a:p>
          <a:p>
            <a:pPr algn="ctr">
              <a:lnSpc>
                <a:spcPts val="13159"/>
              </a:lnSpc>
            </a:pPr>
            <a:r>
              <a:rPr lang="en-US" sz="9399" b="true">
                <a:solidFill>
                  <a:srgbClr val="71CDEE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Bizi dinlediğiniz için </a:t>
            </a:r>
          </a:p>
          <a:p>
            <a:pPr algn="ctr">
              <a:lnSpc>
                <a:spcPts val="13159"/>
              </a:lnSpc>
            </a:pPr>
            <a:r>
              <a:rPr lang="en-US" sz="9399" b="true">
                <a:solidFill>
                  <a:srgbClr val="71CDEE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çok teşekkür ederiz.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621110" y="2645728"/>
            <a:ext cx="15045779" cy="4824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1A752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EZİNE GAZİ ORTAOKULU</a:t>
            </a:r>
          </a:p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1A752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EKO-OKULLAR PROJESİ</a:t>
            </a:r>
          </a:p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1A752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SU RÖPORTAJI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495927" y="8417868"/>
            <a:ext cx="1792073" cy="1869132"/>
          </a:xfrm>
          <a:custGeom>
            <a:avLst/>
            <a:gdLst/>
            <a:ahLst/>
            <a:cxnLst/>
            <a:rect r="r" b="b" t="t" l="l"/>
            <a:pathLst>
              <a:path h="1869132" w="1792073">
                <a:moveTo>
                  <a:pt x="0" y="0"/>
                </a:moveTo>
                <a:lnTo>
                  <a:pt x="1792073" y="0"/>
                </a:lnTo>
                <a:lnTo>
                  <a:pt x="1792073" y="1869132"/>
                </a:lnTo>
                <a:lnTo>
                  <a:pt x="0" y="18691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397028"/>
            <a:ext cx="17913921" cy="89554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19"/>
              </a:lnSpc>
            </a:pPr>
          </a:p>
          <a:p>
            <a:pPr algn="ctr">
              <a:lnSpc>
                <a:spcPts val="8819"/>
              </a:lnSpc>
            </a:pPr>
            <a:r>
              <a:rPr lang="en-US" sz="6299" b="true">
                <a:solidFill>
                  <a:srgbClr val="71CDEE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Eko-Tim öğrencileri olarak biz</a:t>
            </a:r>
          </a:p>
          <a:p>
            <a:pPr algn="ctr">
              <a:lnSpc>
                <a:spcPts val="8819"/>
              </a:lnSpc>
            </a:pPr>
            <a:r>
              <a:rPr lang="en-US" sz="6299" b="true">
                <a:solidFill>
                  <a:srgbClr val="71CDEE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Ahmet Can Sarıoğlu,</a:t>
            </a:r>
          </a:p>
          <a:p>
            <a:pPr algn="ctr">
              <a:lnSpc>
                <a:spcPts val="8819"/>
              </a:lnSpc>
            </a:pPr>
            <a:r>
              <a:rPr lang="en-US" sz="6299" b="true">
                <a:solidFill>
                  <a:srgbClr val="71CDEE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Elif Gökçe Ayar, Ayşe Sümeyye Aydın, İzel Mandacı ve Cemre Önen</a:t>
            </a:r>
          </a:p>
          <a:p>
            <a:pPr algn="ctr">
              <a:lnSpc>
                <a:spcPts val="8819"/>
              </a:lnSpc>
            </a:pPr>
            <a:r>
              <a:rPr lang="en-US" sz="6299" b="true">
                <a:solidFill>
                  <a:srgbClr val="71CDEE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3 beden eğitimi öğretmenimiz ile </a:t>
            </a:r>
          </a:p>
          <a:p>
            <a:pPr algn="ctr">
              <a:lnSpc>
                <a:spcPts val="8819"/>
              </a:lnSpc>
            </a:pPr>
            <a:r>
              <a:rPr lang="en-US" sz="6299" b="true">
                <a:solidFill>
                  <a:srgbClr val="71CDEE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suyun vücudumuz için </a:t>
            </a:r>
          </a:p>
          <a:p>
            <a:pPr algn="ctr">
              <a:lnSpc>
                <a:spcPts val="8819"/>
              </a:lnSpc>
            </a:pPr>
            <a:r>
              <a:rPr lang="en-US" sz="6299" b="true">
                <a:solidFill>
                  <a:srgbClr val="71CDEE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önemi hakkında röportaj yaptık.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971943" y="530378"/>
            <a:ext cx="15970035" cy="8229600"/>
          </a:xfrm>
          <a:custGeom>
            <a:avLst/>
            <a:gdLst/>
            <a:ahLst/>
            <a:cxnLst/>
            <a:rect r="r" b="b" t="t" l="l"/>
            <a:pathLst>
              <a:path h="8229600" w="15970035">
                <a:moveTo>
                  <a:pt x="0" y="0"/>
                </a:moveTo>
                <a:lnTo>
                  <a:pt x="15970035" y="0"/>
                </a:lnTo>
                <a:lnTo>
                  <a:pt x="1597003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0999"/>
            </a:blip>
            <a:stretch>
              <a:fillRect l="0" t="-10763" r="0" b="-10763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495927" y="8417868"/>
            <a:ext cx="1792073" cy="1869132"/>
          </a:xfrm>
          <a:custGeom>
            <a:avLst/>
            <a:gdLst/>
            <a:ahLst/>
            <a:cxnLst/>
            <a:rect r="r" b="b" t="t" l="l"/>
            <a:pathLst>
              <a:path h="1869132" w="1792073">
                <a:moveTo>
                  <a:pt x="0" y="0"/>
                </a:moveTo>
                <a:lnTo>
                  <a:pt x="1792073" y="0"/>
                </a:lnTo>
                <a:lnTo>
                  <a:pt x="1792073" y="1869132"/>
                </a:lnTo>
                <a:lnTo>
                  <a:pt x="0" y="18691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365237" y="3408997"/>
            <a:ext cx="11758315" cy="3335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19"/>
              </a:lnSpc>
            </a:pPr>
          </a:p>
          <a:p>
            <a:pPr algn="ctr">
              <a:lnSpc>
                <a:spcPts val="8819"/>
              </a:lnSpc>
            </a:pPr>
            <a:r>
              <a:rPr lang="en-US" sz="6299" b="true">
                <a:solidFill>
                  <a:srgbClr val="71CDEE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Kendilerine 5 soru sorduk</a:t>
            </a:r>
          </a:p>
          <a:p>
            <a:pPr algn="ctr">
              <a:lnSpc>
                <a:spcPts val="8819"/>
              </a:lnSpc>
            </a:pPr>
            <a:r>
              <a:rPr lang="en-US" sz="6299" b="true">
                <a:solidFill>
                  <a:srgbClr val="71CDEE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ve şunları öğrendik.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-1185938" y="0"/>
            <a:ext cx="19712613" cy="10424071"/>
          </a:xfrm>
          <a:custGeom>
            <a:avLst/>
            <a:gdLst/>
            <a:ahLst/>
            <a:cxnLst/>
            <a:rect r="r" b="b" t="t" l="l"/>
            <a:pathLst>
              <a:path h="10424071" w="19712613">
                <a:moveTo>
                  <a:pt x="0" y="0"/>
                </a:moveTo>
                <a:lnTo>
                  <a:pt x="19712613" y="0"/>
                </a:lnTo>
                <a:lnTo>
                  <a:pt x="19712613" y="10424071"/>
                </a:lnTo>
                <a:lnTo>
                  <a:pt x="0" y="104240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0999"/>
            </a:blip>
            <a:stretch>
              <a:fillRect l="0" t="-12724" r="0" b="-5703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5897" y="-194310"/>
            <a:ext cx="18288000" cy="10675620"/>
          </a:xfrm>
          <a:custGeom>
            <a:avLst/>
            <a:gdLst/>
            <a:ahLst/>
            <a:cxnLst/>
            <a:rect r="r" b="b" t="t" l="l"/>
            <a:pathLst>
              <a:path h="10675620" w="18288000">
                <a:moveTo>
                  <a:pt x="0" y="0"/>
                </a:moveTo>
                <a:lnTo>
                  <a:pt x="18288000" y="0"/>
                </a:lnTo>
                <a:lnTo>
                  <a:pt x="18288000" y="10675620"/>
                </a:lnTo>
                <a:lnTo>
                  <a:pt x="0" y="106756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70696" y="394894"/>
            <a:ext cx="15946608" cy="746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80"/>
              </a:lnSpc>
            </a:pPr>
            <a:r>
              <a:rPr lang="en-US" sz="4343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Spor yaparken vücudumuzun suya olan ihtiyacı neden artar?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-4194118" y="3257716"/>
            <a:ext cx="15946608" cy="3515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9"/>
              </a:lnSpc>
            </a:pPr>
            <a:r>
              <a:rPr lang="en-US" sz="3349" b="true">
                <a:solidFill>
                  <a:srgbClr val="FFFFFF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Sportif etkinlikler sırasında </a:t>
            </a:r>
          </a:p>
          <a:p>
            <a:pPr algn="ctr">
              <a:lnSpc>
                <a:spcPts val="4689"/>
              </a:lnSpc>
            </a:pPr>
            <a:r>
              <a:rPr lang="en-US" sz="3349" b="true">
                <a:solidFill>
                  <a:srgbClr val="FFFFFF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vücut ısımız artar ve</a:t>
            </a:r>
          </a:p>
          <a:p>
            <a:pPr algn="ctr">
              <a:lnSpc>
                <a:spcPts val="4689"/>
              </a:lnSpc>
            </a:pPr>
            <a:r>
              <a:rPr lang="en-US" sz="3349" b="true">
                <a:solidFill>
                  <a:srgbClr val="FFFFFF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 terleme oluşur.</a:t>
            </a:r>
          </a:p>
          <a:p>
            <a:pPr algn="ctr">
              <a:lnSpc>
                <a:spcPts val="4689"/>
              </a:lnSpc>
            </a:pPr>
            <a:r>
              <a:rPr lang="en-US" sz="3349" b="true">
                <a:solidFill>
                  <a:srgbClr val="FFFFFF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 Terlerken de sıvı kaybı yaşarız </a:t>
            </a:r>
          </a:p>
          <a:p>
            <a:pPr algn="ctr">
              <a:lnSpc>
                <a:spcPts val="4689"/>
              </a:lnSpc>
            </a:pPr>
            <a:r>
              <a:rPr lang="en-US" sz="3349" b="true">
                <a:solidFill>
                  <a:srgbClr val="FFFFFF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ve vücudumuz kaybettiği suyu</a:t>
            </a:r>
          </a:p>
          <a:p>
            <a:pPr algn="ctr">
              <a:lnSpc>
                <a:spcPts val="4689"/>
              </a:lnSpc>
            </a:pPr>
            <a:r>
              <a:rPr lang="en-US" sz="3349" b="true">
                <a:solidFill>
                  <a:srgbClr val="FFFFFF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 bizden geri ister.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412577"/>
            <a:ext cx="18288000" cy="10699577"/>
          </a:xfrm>
          <a:custGeom>
            <a:avLst/>
            <a:gdLst/>
            <a:ahLst/>
            <a:cxnLst/>
            <a:rect r="r" b="b" t="t" l="l"/>
            <a:pathLst>
              <a:path h="10699577" w="18288000">
                <a:moveTo>
                  <a:pt x="0" y="0"/>
                </a:moveTo>
                <a:lnTo>
                  <a:pt x="18288000" y="0"/>
                </a:lnTo>
                <a:lnTo>
                  <a:pt x="18288000" y="10699577"/>
                </a:lnTo>
                <a:lnTo>
                  <a:pt x="0" y="106995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6000"/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62237" y="379766"/>
            <a:ext cx="16763527" cy="746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80"/>
              </a:lnSpc>
            </a:pPr>
            <a:r>
              <a:rPr lang="en-US" sz="4343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Dehidrasyon (sıvı kaybı) spor performansına etkileri nelerdir?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353267" y="2546694"/>
            <a:ext cx="15946608" cy="3627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29"/>
              </a:lnSpc>
            </a:pPr>
            <a:r>
              <a:rPr lang="en-US" sz="3449" b="true">
                <a:solidFill>
                  <a:srgbClr val="FFFFFF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Susuz kalmak esnekliği ve hızı etkileyebilir.</a:t>
            </a:r>
          </a:p>
          <a:p>
            <a:pPr algn="ctr">
              <a:lnSpc>
                <a:spcPts val="4829"/>
              </a:lnSpc>
            </a:pPr>
            <a:r>
              <a:rPr lang="en-US" sz="3449" b="true">
                <a:solidFill>
                  <a:srgbClr val="FFFFFF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Ayrıca kasların düzgün çalışması için önemlidir.</a:t>
            </a:r>
          </a:p>
          <a:p>
            <a:pPr algn="ctr">
              <a:lnSpc>
                <a:spcPts val="4829"/>
              </a:lnSpc>
            </a:pPr>
          </a:p>
          <a:p>
            <a:pPr algn="ctr">
              <a:lnSpc>
                <a:spcPts val="4829"/>
              </a:lnSpc>
            </a:pPr>
            <a:r>
              <a:rPr lang="en-US" sz="3449" b="true">
                <a:solidFill>
                  <a:srgbClr val="FFFFFF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Sıvı kaybı olunca kalp atışı hızlanır</a:t>
            </a:r>
          </a:p>
          <a:p>
            <a:pPr algn="ctr">
              <a:lnSpc>
                <a:spcPts val="4829"/>
              </a:lnSpc>
            </a:pPr>
            <a:r>
              <a:rPr lang="en-US" sz="3449" b="true">
                <a:solidFill>
                  <a:srgbClr val="FFFFFF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 ve vücudumuz aşırı ısınır . </a:t>
            </a:r>
          </a:p>
          <a:p>
            <a:pPr algn="ctr">
              <a:lnSpc>
                <a:spcPts val="4829"/>
              </a:lnSpc>
            </a:pPr>
            <a:r>
              <a:rPr lang="en-US" sz="3449" b="true">
                <a:solidFill>
                  <a:srgbClr val="FFFFFF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Bu da yorgunluğu getirir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453421"/>
          </a:xfrm>
          <a:custGeom>
            <a:avLst/>
            <a:gdLst/>
            <a:ahLst/>
            <a:cxnLst/>
            <a:rect r="r" b="b" t="t" l="l"/>
            <a:pathLst>
              <a:path h="10453421" w="18288000">
                <a:moveTo>
                  <a:pt x="0" y="0"/>
                </a:moveTo>
                <a:lnTo>
                  <a:pt x="18288000" y="0"/>
                </a:lnTo>
                <a:lnTo>
                  <a:pt x="18288000" y="10453421"/>
                </a:lnTo>
                <a:lnTo>
                  <a:pt x="0" y="104534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013" r="0" b="-4421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62237" y="281770"/>
            <a:ext cx="16763527" cy="746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80"/>
              </a:lnSpc>
            </a:pPr>
            <a:r>
              <a:rPr lang="en-US" sz="4343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Sporcular için ideal sıvı tüketim miktarı ve sıklığı nedir?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-3150278" y="3378741"/>
            <a:ext cx="15946608" cy="4236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29"/>
              </a:lnSpc>
            </a:pPr>
            <a:r>
              <a:rPr lang="en-US" sz="3449" b="true">
                <a:solidFill>
                  <a:srgbClr val="FFFFFF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Egzersizden 2-3 saat önce 400-600 ml</a:t>
            </a:r>
          </a:p>
          <a:p>
            <a:pPr algn="ctr">
              <a:lnSpc>
                <a:spcPts val="4829"/>
              </a:lnSpc>
            </a:pPr>
          </a:p>
          <a:p>
            <a:pPr algn="ctr">
              <a:lnSpc>
                <a:spcPts val="4829"/>
              </a:lnSpc>
            </a:pPr>
            <a:r>
              <a:rPr lang="en-US" sz="3449" b="true">
                <a:solidFill>
                  <a:srgbClr val="FFFFFF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Egzersizden yarım saat önce 500 ml</a:t>
            </a:r>
          </a:p>
          <a:p>
            <a:pPr algn="ctr">
              <a:lnSpc>
                <a:spcPts val="4829"/>
              </a:lnSpc>
            </a:pPr>
          </a:p>
          <a:p>
            <a:pPr algn="ctr">
              <a:lnSpc>
                <a:spcPts val="4829"/>
              </a:lnSpc>
            </a:pPr>
            <a:r>
              <a:rPr lang="en-US" sz="3449" b="true">
                <a:solidFill>
                  <a:srgbClr val="FFFFFF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Egzersizden sırasında da </a:t>
            </a:r>
          </a:p>
          <a:p>
            <a:pPr algn="ctr">
              <a:lnSpc>
                <a:spcPts val="4829"/>
              </a:lnSpc>
            </a:pPr>
            <a:r>
              <a:rPr lang="en-US" sz="3449" b="true">
                <a:solidFill>
                  <a:srgbClr val="FFFFFF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her 15-20 dakikada bir 150-350 ml </a:t>
            </a:r>
          </a:p>
          <a:p>
            <a:pPr algn="ctr">
              <a:lnSpc>
                <a:spcPts val="4829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954635" y="-675605"/>
            <a:ext cx="20378788" cy="10962605"/>
          </a:xfrm>
          <a:custGeom>
            <a:avLst/>
            <a:gdLst/>
            <a:ahLst/>
            <a:cxnLst/>
            <a:rect r="r" b="b" t="t" l="l"/>
            <a:pathLst>
              <a:path h="10962605" w="20378788">
                <a:moveTo>
                  <a:pt x="0" y="0"/>
                </a:moveTo>
                <a:lnTo>
                  <a:pt x="20378788" y="0"/>
                </a:lnTo>
                <a:lnTo>
                  <a:pt x="20378788" y="10962605"/>
                </a:lnTo>
                <a:lnTo>
                  <a:pt x="0" y="109626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2" t="-11970" r="0" b="-1197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62237" y="226610"/>
            <a:ext cx="16763527" cy="1518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80"/>
              </a:lnSpc>
            </a:pPr>
            <a:r>
              <a:rPr lang="en-US" sz="4343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Su dışında sporcular hangi içecekleri tercih etmelidir?</a:t>
            </a:r>
          </a:p>
          <a:p>
            <a:pPr algn="ctr">
              <a:lnSpc>
                <a:spcPts val="6080"/>
              </a:lnSpc>
            </a:pPr>
            <a:r>
              <a:rPr lang="en-US" sz="4343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Elektrolit içeren içecekler faydalı mıdır?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941719" y="3484638"/>
            <a:ext cx="15946608" cy="6261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49"/>
              </a:lnSpc>
            </a:pPr>
            <a:r>
              <a:rPr lang="en-US" sz="3249" b="true">
                <a:solidFill>
                  <a:srgbClr val="FFFFFF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Su dışında doğal meyve suları, </a:t>
            </a:r>
          </a:p>
          <a:p>
            <a:pPr algn="ctr">
              <a:lnSpc>
                <a:spcPts val="4549"/>
              </a:lnSpc>
            </a:pPr>
            <a:r>
              <a:rPr lang="en-US" sz="3249" b="true">
                <a:solidFill>
                  <a:srgbClr val="FFFFFF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katkısız bitki çayları , </a:t>
            </a:r>
          </a:p>
          <a:p>
            <a:pPr algn="ctr">
              <a:lnSpc>
                <a:spcPts val="4549"/>
              </a:lnSpc>
            </a:pPr>
            <a:r>
              <a:rPr lang="en-US" sz="3249" b="true">
                <a:solidFill>
                  <a:srgbClr val="FFFFFF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doğal maden suları ve ayran içilebilir. </a:t>
            </a:r>
          </a:p>
          <a:p>
            <a:pPr algn="ctr">
              <a:lnSpc>
                <a:spcPts val="4549"/>
              </a:lnSpc>
            </a:pPr>
          </a:p>
          <a:p>
            <a:pPr algn="ctr">
              <a:lnSpc>
                <a:spcPts val="4549"/>
              </a:lnSpc>
            </a:pPr>
            <a:r>
              <a:rPr lang="en-US" sz="3249" b="true">
                <a:solidFill>
                  <a:srgbClr val="FFFFFF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Elektrolit içeren sıvılar da</a:t>
            </a:r>
          </a:p>
          <a:p>
            <a:pPr algn="ctr">
              <a:lnSpc>
                <a:spcPts val="4549"/>
              </a:lnSpc>
            </a:pPr>
            <a:r>
              <a:rPr lang="en-US" sz="3249" b="true">
                <a:solidFill>
                  <a:srgbClr val="FFFFFF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 dozunda olduğu sürece içilebilir.</a:t>
            </a:r>
          </a:p>
          <a:p>
            <a:pPr algn="ctr">
              <a:lnSpc>
                <a:spcPts val="4549"/>
              </a:lnSpc>
            </a:pPr>
            <a:r>
              <a:rPr lang="en-US" sz="3249" b="true">
                <a:solidFill>
                  <a:srgbClr val="FFFFFF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Elektrolit dengesini korumak</a:t>
            </a:r>
          </a:p>
          <a:p>
            <a:pPr algn="ctr">
              <a:lnSpc>
                <a:spcPts val="4549"/>
              </a:lnSpc>
            </a:pPr>
            <a:r>
              <a:rPr lang="en-US" sz="3249" b="true">
                <a:solidFill>
                  <a:srgbClr val="FFFFFF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 vücut kaslarının, organlarının </a:t>
            </a:r>
          </a:p>
          <a:p>
            <a:pPr algn="ctr">
              <a:lnSpc>
                <a:spcPts val="4549"/>
              </a:lnSpc>
            </a:pPr>
            <a:r>
              <a:rPr lang="en-US" sz="3249" b="true">
                <a:solidFill>
                  <a:srgbClr val="FFFFFF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ve eklemlerinin performansını arttırır.</a:t>
            </a:r>
          </a:p>
          <a:p>
            <a:pPr algn="ctr">
              <a:lnSpc>
                <a:spcPts val="4549"/>
              </a:lnSpc>
            </a:pPr>
          </a:p>
          <a:p>
            <a:pPr algn="ctr">
              <a:lnSpc>
                <a:spcPts val="4549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326516"/>
            <a:ext cx="18288000" cy="10613516"/>
          </a:xfrm>
          <a:custGeom>
            <a:avLst/>
            <a:gdLst/>
            <a:ahLst/>
            <a:cxnLst/>
            <a:rect r="r" b="b" t="t" l="l"/>
            <a:pathLst>
              <a:path h="10613516" w="18288000">
                <a:moveTo>
                  <a:pt x="0" y="0"/>
                </a:moveTo>
                <a:lnTo>
                  <a:pt x="18288000" y="0"/>
                </a:lnTo>
                <a:lnTo>
                  <a:pt x="18288000" y="10613516"/>
                </a:lnTo>
                <a:lnTo>
                  <a:pt x="0" y="106135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2354" r="0" b="-2661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62237" y="226610"/>
            <a:ext cx="16763527" cy="1518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80"/>
              </a:lnSpc>
            </a:pPr>
            <a:r>
              <a:rPr lang="en-US" sz="4343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Spor yaparken su içme alışkanlıklarını geliştirmek ve sürdürmek için önerileriniz nelerdir?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-1894644" y="6343851"/>
            <a:ext cx="15946608" cy="3627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29"/>
              </a:lnSpc>
            </a:pPr>
            <a:r>
              <a:rPr lang="en-US" sz="3449" b="true">
                <a:solidFill>
                  <a:srgbClr val="FFFFFF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Spor öncesi, esnası ve sonrasında sıvı alımını </a:t>
            </a:r>
          </a:p>
          <a:p>
            <a:pPr algn="ctr">
              <a:lnSpc>
                <a:spcPts val="4829"/>
              </a:lnSpc>
            </a:pPr>
            <a:r>
              <a:rPr lang="en-US" sz="3449" b="true">
                <a:solidFill>
                  <a:srgbClr val="FFFFFF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düzenli şekilde yapmalıyız.</a:t>
            </a:r>
          </a:p>
          <a:p>
            <a:pPr algn="ctr">
              <a:lnSpc>
                <a:spcPts val="4829"/>
              </a:lnSpc>
            </a:pPr>
          </a:p>
          <a:p>
            <a:pPr algn="ctr">
              <a:lnSpc>
                <a:spcPts val="4829"/>
              </a:lnSpc>
            </a:pPr>
            <a:r>
              <a:rPr lang="en-US" sz="3449" b="true">
                <a:solidFill>
                  <a:srgbClr val="FFFFFF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Mutlaka yanımızda su bulundurmalıyız.</a:t>
            </a:r>
          </a:p>
          <a:p>
            <a:pPr algn="ctr">
              <a:lnSpc>
                <a:spcPts val="4829"/>
              </a:lnSpc>
            </a:pPr>
          </a:p>
          <a:p>
            <a:pPr algn="ctr">
              <a:lnSpc>
                <a:spcPts val="4829"/>
              </a:lnSpc>
            </a:pPr>
            <a:r>
              <a:rPr lang="en-US" sz="3449" b="true">
                <a:solidFill>
                  <a:srgbClr val="FFFFFF"/>
                </a:solidFill>
                <a:latin typeface="Shantell Sans Bold"/>
                <a:ea typeface="Shantell Sans Bold"/>
                <a:cs typeface="Shantell Sans Bold"/>
                <a:sym typeface="Shantell Sans Bold"/>
              </a:rPr>
              <a:t>Su içmeyi hatırlatıcı uygulamalar kullanılabilir.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DAGg8DZALVc</dc:identifier>
  <dcterms:modified xsi:type="dcterms:W3CDTF">2011-08-01T06:04:30Z</dcterms:modified>
  <cp:revision>1</cp:revision>
  <dc:title>EKO-OKULLAR PROJESİ TANITIM SUNUMU Kopyası kopyası</dc:title>
</cp:coreProperties>
</file>